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5" r:id="rId3"/>
    <p:sldId id="257" r:id="rId4"/>
    <p:sldId id="260" r:id="rId5"/>
    <p:sldId id="261" r:id="rId6"/>
    <p:sldId id="263" r:id="rId7"/>
    <p:sldId id="258" r:id="rId8"/>
    <p:sldId id="259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41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Rotolo" userId="bacaa7b5-6df7-4614-a589-6c67cbc43ec5" providerId="ADAL" clId="{382DB8B3-52F6-4220-AE59-8E7D12CCC26C}"/>
    <pc:docChg chg="undo custSel addSld delSld modSld">
      <pc:chgData name="Giovanni Rotolo" userId="bacaa7b5-6df7-4614-a589-6c67cbc43ec5" providerId="ADAL" clId="{382DB8B3-52F6-4220-AE59-8E7D12CCC26C}" dt="2026-07-09T13:07:17.440" v="110" actId="1076"/>
      <pc:docMkLst>
        <pc:docMk/>
      </pc:docMkLst>
      <pc:sldChg chg="addSp modSp mod">
        <pc:chgData name="Giovanni Rotolo" userId="bacaa7b5-6df7-4614-a589-6c67cbc43ec5" providerId="ADAL" clId="{382DB8B3-52F6-4220-AE59-8E7D12CCC26C}" dt="2026-07-09T12:48:03.493" v="9" actId="14100"/>
        <pc:sldMkLst>
          <pc:docMk/>
          <pc:sldMk cId="0" sldId="262"/>
        </pc:sldMkLst>
        <pc:spChg chg="mod">
          <ac:chgData name="Giovanni Rotolo" userId="bacaa7b5-6df7-4614-a589-6c67cbc43ec5" providerId="ADAL" clId="{382DB8B3-52F6-4220-AE59-8E7D12CCC26C}" dt="2026-07-09T12:46:42.772" v="3" actId="1076"/>
          <ac:spMkLst>
            <pc:docMk/>
            <pc:sldMk cId="0" sldId="262"/>
            <ac:spMk id="5" creationId="{BD639263-4A7C-DFA0-B1A3-86E67FAA6CA6}"/>
          </ac:spMkLst>
        </pc:spChg>
        <pc:picChg chg="add mod">
          <ac:chgData name="Giovanni Rotolo" userId="bacaa7b5-6df7-4614-a589-6c67cbc43ec5" providerId="ADAL" clId="{382DB8B3-52F6-4220-AE59-8E7D12CCC26C}" dt="2026-07-09T12:48:03.493" v="9" actId="14100"/>
          <ac:picMkLst>
            <pc:docMk/>
            <pc:sldMk cId="0" sldId="262"/>
            <ac:picMk id="7" creationId="{CB5068EB-BC79-BB63-616D-DB70C454D609}"/>
          </ac:picMkLst>
        </pc:picChg>
      </pc:sldChg>
      <pc:sldChg chg="addSp modSp mod">
        <pc:chgData name="Giovanni Rotolo" userId="bacaa7b5-6df7-4614-a589-6c67cbc43ec5" providerId="ADAL" clId="{382DB8B3-52F6-4220-AE59-8E7D12CCC26C}" dt="2026-07-09T12:52:29.293" v="13" actId="14100"/>
        <pc:sldMkLst>
          <pc:docMk/>
          <pc:sldMk cId="0" sldId="264"/>
        </pc:sldMkLst>
        <pc:picChg chg="add mod">
          <ac:chgData name="Giovanni Rotolo" userId="bacaa7b5-6df7-4614-a589-6c67cbc43ec5" providerId="ADAL" clId="{382DB8B3-52F6-4220-AE59-8E7D12CCC26C}" dt="2026-07-09T12:38:05.912" v="0" actId="931"/>
          <ac:picMkLst>
            <pc:docMk/>
            <pc:sldMk cId="0" sldId="264"/>
            <ac:picMk id="6" creationId="{91F438AE-7ACE-FDDF-6739-0FF2EEDA86BC}"/>
          </ac:picMkLst>
        </pc:picChg>
        <pc:picChg chg="add mod">
          <ac:chgData name="Giovanni Rotolo" userId="bacaa7b5-6df7-4614-a589-6c67cbc43ec5" providerId="ADAL" clId="{382DB8B3-52F6-4220-AE59-8E7D12CCC26C}" dt="2026-07-09T12:52:29.293" v="13" actId="14100"/>
          <ac:picMkLst>
            <pc:docMk/>
            <pc:sldMk cId="0" sldId="264"/>
            <ac:picMk id="8" creationId="{A2FA5702-3320-DDFE-5A99-0312A32968E4}"/>
          </ac:picMkLst>
        </pc:picChg>
      </pc:sldChg>
      <pc:sldChg chg="addSp modSp new mod">
        <pc:chgData name="Giovanni Rotolo" userId="bacaa7b5-6df7-4614-a589-6c67cbc43ec5" providerId="ADAL" clId="{382DB8B3-52F6-4220-AE59-8E7D12CCC26C}" dt="2026-07-09T13:07:17.440" v="110" actId="1076"/>
        <pc:sldMkLst>
          <pc:docMk/>
          <pc:sldMk cId="3231409810" sldId="266"/>
        </pc:sldMkLst>
        <pc:spChg chg="mod">
          <ac:chgData name="Giovanni Rotolo" userId="bacaa7b5-6df7-4614-a589-6c67cbc43ec5" providerId="ADAL" clId="{382DB8B3-52F6-4220-AE59-8E7D12CCC26C}" dt="2026-07-09T12:59:30.136" v="27" actId="14100"/>
          <ac:spMkLst>
            <pc:docMk/>
            <pc:sldMk cId="3231409810" sldId="266"/>
            <ac:spMk id="3" creationId="{AC860798-AB20-13F2-65A4-07574269E0A8}"/>
          </ac:spMkLst>
        </pc:spChg>
        <pc:spChg chg="add mod">
          <ac:chgData name="Giovanni Rotolo" userId="bacaa7b5-6df7-4614-a589-6c67cbc43ec5" providerId="ADAL" clId="{382DB8B3-52F6-4220-AE59-8E7D12CCC26C}" dt="2026-07-09T13:07:04.170" v="109" actId="1076"/>
          <ac:spMkLst>
            <pc:docMk/>
            <pc:sldMk cId="3231409810" sldId="266"/>
            <ac:spMk id="5" creationId="{6C614F84-A9D5-34AD-5800-CAFEB1D1AC66}"/>
          </ac:spMkLst>
        </pc:spChg>
        <pc:graphicFrameChg chg="add mod">
          <ac:chgData name="Giovanni Rotolo" userId="bacaa7b5-6df7-4614-a589-6c67cbc43ec5" providerId="ADAL" clId="{382DB8B3-52F6-4220-AE59-8E7D12CCC26C}" dt="2026-07-09T13:02:27.905" v="85"/>
          <ac:graphicFrameMkLst>
            <pc:docMk/>
            <pc:sldMk cId="3231409810" sldId="266"/>
            <ac:graphicFrameMk id="6" creationId="{1242FD99-44FA-8574-56B7-CECC538DD2E6}"/>
          </ac:graphicFrameMkLst>
        </pc:graphicFrameChg>
        <pc:picChg chg="add mod">
          <ac:chgData name="Giovanni Rotolo" userId="bacaa7b5-6df7-4614-a589-6c67cbc43ec5" providerId="ADAL" clId="{382DB8B3-52F6-4220-AE59-8E7D12CCC26C}" dt="2026-07-09T13:07:17.440" v="110" actId="1076"/>
          <ac:picMkLst>
            <pc:docMk/>
            <pc:sldMk cId="3231409810" sldId="266"/>
            <ac:picMk id="8" creationId="{49C79090-FF9A-1AF9-9EC5-1DE11C4487D5}"/>
          </ac:picMkLst>
        </pc:picChg>
      </pc:sldChg>
      <pc:sldChg chg="new del">
        <pc:chgData name="Giovanni Rotolo" userId="bacaa7b5-6df7-4614-a589-6c67cbc43ec5" providerId="ADAL" clId="{382DB8B3-52F6-4220-AE59-8E7D12CCC26C}" dt="2026-07-09T12:57:58.148" v="15" actId="680"/>
        <pc:sldMkLst>
          <pc:docMk/>
          <pc:sldMk cId="3292580888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CD314-21DA-445E-8F53-33E113610750}" type="datetimeFigureOut">
              <a:rPr lang="fr-BE" smtClean="0"/>
              <a:t>09-07-26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8F165-04D4-4D00-98AA-C71F9EE3515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121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8F165-04D4-4D00-98AA-C71F9EE3515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011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8F165-04D4-4D00-98AA-C71F9EE3515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5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300772-E39E-4751-8E95-7AD194442830}" type="datetimeFigureOut">
              <a:rPr lang="fr-BE" smtClean="0"/>
              <a:pPr/>
              <a:t>09-07-26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3DA6DE-8704-4C73-94F7-5A5E517D34D8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fr-BE" dirty="0"/>
            </a:br>
            <a:r>
              <a:rPr lang="fr-BE" dirty="0"/>
              <a:t>Projet d’urbanisation </a:t>
            </a:r>
            <a:br>
              <a:rPr lang="fr-BE" dirty="0"/>
            </a:br>
            <a:r>
              <a:rPr lang="fr-BE" dirty="0" err="1"/>
              <a:t>Avister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Commune d’Esneux – </a:t>
            </a:r>
            <a:r>
              <a:rPr lang="fr-BE" dirty="0" err="1"/>
              <a:t>Avister</a:t>
            </a:r>
            <a:endParaRPr lang="fr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477000" cy="74868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La situation projetée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Projet d’Urbanisation </a:t>
            </a:r>
            <a:r>
              <a:rPr lang="fr-BE" dirty="0" err="1"/>
              <a:t>Avister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B317BC-9537-14BB-F76D-D357F4C0B8A6}"/>
              </a:ext>
            </a:extLst>
          </p:cNvPr>
          <p:cNvSpPr txBox="1"/>
          <p:nvPr/>
        </p:nvSpPr>
        <p:spPr>
          <a:xfrm>
            <a:off x="3419872" y="2492896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Ajouter plan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FA5702-3320-DDFE-5A99-0312A3296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93066"/>
            <a:ext cx="5184576" cy="48718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1EEA7-3089-76B6-5161-1EFBD2B50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860798-AB20-13F2-65A4-07574269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50036"/>
            <a:ext cx="6705600" cy="1051371"/>
          </a:xfrm>
        </p:spPr>
        <p:txBody>
          <a:bodyPr/>
          <a:lstStyle/>
          <a:p>
            <a:r>
              <a:rPr lang="fr-BE" dirty="0"/>
              <a:t>Projet d’Urbanisation </a:t>
            </a:r>
            <a:r>
              <a:rPr lang="fr-BE" dirty="0" err="1"/>
              <a:t>Avister</a:t>
            </a:r>
            <a:endParaRPr lang="fr-BE" dirty="0"/>
          </a:p>
          <a:p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614F84-A9D5-34AD-5800-CAFEB1D1AC66}"/>
              </a:ext>
            </a:extLst>
          </p:cNvPr>
          <p:cNvSpPr txBox="1"/>
          <p:nvPr/>
        </p:nvSpPr>
        <p:spPr>
          <a:xfrm>
            <a:off x="585513" y="152895"/>
            <a:ext cx="8227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/>
              <a:t>E</a:t>
            </a:r>
            <a:r>
              <a:rPr lang="fr-BE" sz="4400" dirty="0"/>
              <a:t>XEMPLE D’UNE PETITE RESIDENCE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C79090-FF9A-1AF9-9EC5-1DE11C448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6" y="897191"/>
            <a:ext cx="7992888" cy="49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Commune d’Esneux – </a:t>
            </a:r>
            <a:r>
              <a:rPr lang="fr-BE" dirty="0" err="1"/>
              <a:t>Avister</a:t>
            </a:r>
            <a:endParaRPr lang="fr-BE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9512" y="1772816"/>
            <a:ext cx="5180856" cy="1008112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Auteur de projet:</a:t>
            </a:r>
            <a:br>
              <a:rPr kumimoji="0" lang="fr-BE" sz="20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fr-BE" sz="20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20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Robin Ansay – urbaniste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  <a:r>
              <a:rPr kumimoji="0" lang="fr-BE" sz="2000" b="0" i="0" u="none" strike="noStrike" kern="1200" cap="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GlobeZenit</a:t>
            </a:r>
            <a:endParaRPr kumimoji="0" lang="fr-BE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51520" y="692696"/>
            <a:ext cx="5180856" cy="6046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Maitre d’ouvrage :</a:t>
            </a:r>
            <a:br>
              <a:rPr kumimoji="0" lang="fr-BE" sz="15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fr-BE" sz="15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15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BFUND     S.A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51520" y="3212976"/>
            <a:ext cx="5180856" cy="6046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Etude d’incidence:</a:t>
            </a:r>
            <a:br>
              <a:rPr kumimoji="0" lang="fr-BE" sz="15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fr-BE" sz="15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15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Groupe </a:t>
            </a:r>
            <a:r>
              <a:rPr kumimoji="0" lang="fr-BE" sz="1500" b="0" i="0" u="none" strike="noStrike" kern="1200" cap="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aep</a:t>
            </a:r>
            <a:r>
              <a:rPr kumimoji="0" lang="fr-BE" sz="15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fr-BE" sz="1500" b="0" i="0" u="none" strike="noStrike" kern="1200" cap="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scrl</a:t>
            </a:r>
            <a:endParaRPr kumimoji="0" lang="fr-BE" sz="15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064896" cy="74868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Le périmètre du projet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Projet d’Urbanisation </a:t>
            </a:r>
            <a:r>
              <a:rPr lang="fr-BE" dirty="0" err="1"/>
              <a:t>Avister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483540" cy="47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0"/>
            <a:ext cx="6477000" cy="74868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Plan cadastral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Projet d’Urbanisation </a:t>
            </a:r>
            <a:r>
              <a:rPr lang="fr-BE" dirty="0" err="1"/>
              <a:t>Avister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6380638" cy="516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0"/>
            <a:ext cx="6477000" cy="74868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Plan de secteur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Projet d’Urbanisation </a:t>
            </a:r>
            <a:r>
              <a:rPr lang="fr-BE" dirty="0" err="1"/>
              <a:t>Avister</a:t>
            </a:r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675525" cy="49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0"/>
            <a:ext cx="6477000" cy="74868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Plan de secteur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Projet d’Urbanisation </a:t>
            </a:r>
            <a:r>
              <a:rPr lang="fr-BE" dirty="0" err="1"/>
              <a:t>Avister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162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197080" cy="74868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Le projet initial ( 1967 )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Projet d’Urbanisation </a:t>
            </a:r>
            <a:r>
              <a:rPr lang="fr-BE" dirty="0" err="1"/>
              <a:t>Avister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912768" cy="505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477000" cy="74868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Projet 2024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Projet d’Urbanisation </a:t>
            </a:r>
            <a:r>
              <a:rPr lang="fr-BE" dirty="0" err="1"/>
              <a:t>Avister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5292080" y="1340768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BE" dirty="0"/>
              <a:t>Création de 23 parcelles</a:t>
            </a:r>
          </a:p>
          <a:p>
            <a:pPr>
              <a:buFontTx/>
              <a:buChar char="-"/>
            </a:pPr>
            <a:endParaRPr lang="fr-BE" dirty="0"/>
          </a:p>
          <a:p>
            <a:pPr>
              <a:buFontTx/>
              <a:buChar char="-"/>
            </a:pPr>
            <a:r>
              <a:rPr lang="fr-BE" dirty="0"/>
              <a:t>Habitations unifamiliales </a:t>
            </a:r>
          </a:p>
          <a:p>
            <a:pPr>
              <a:buFontTx/>
              <a:buChar char="-"/>
            </a:pPr>
            <a:r>
              <a:rPr lang="fr-BE" dirty="0"/>
              <a:t>Maisons 4 façades</a:t>
            </a:r>
          </a:p>
          <a:p>
            <a:pPr>
              <a:buFontTx/>
              <a:buChar char="-"/>
            </a:pPr>
            <a:endParaRPr lang="fr-BE" dirty="0"/>
          </a:p>
          <a:p>
            <a:pPr>
              <a:buFontTx/>
              <a:buChar char="-"/>
            </a:pPr>
            <a:r>
              <a:rPr lang="fr-BE" dirty="0"/>
              <a:t>Prolongement des voiries existantes</a:t>
            </a:r>
          </a:p>
          <a:p>
            <a:pPr>
              <a:buFontTx/>
              <a:buChar char="-"/>
            </a:pPr>
            <a:r>
              <a:rPr lang="fr-BE" dirty="0"/>
              <a:t>Intégration par rapport à la situation existante </a:t>
            </a:r>
          </a:p>
          <a:p>
            <a:r>
              <a:rPr lang="fr-BE" dirty="0"/>
              <a:t> - Gestion des eaux en accord avec le DNF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C3F179-F346-0B0E-BF92-D328AF58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25106"/>
            <a:ext cx="4034080" cy="48500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1461134-0F21-9125-B670-A8BBD6744902}"/>
              </a:ext>
            </a:extLst>
          </p:cNvPr>
          <p:cNvSpPr txBox="1"/>
          <p:nvPr/>
        </p:nvSpPr>
        <p:spPr>
          <a:xfrm>
            <a:off x="4499992" y="4618731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Projet refusé par le Ministre en raison du manque de diversité (projet uniquement unifamilial 4 façades)</a:t>
            </a:r>
            <a:endParaRPr lang="fr-BE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477000" cy="74868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Nouveau projet 2026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Projet d’Urbanisation </a:t>
            </a:r>
            <a:r>
              <a:rPr lang="fr-BE" dirty="0" err="1"/>
              <a:t>Avister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A1F4A5-581D-2D81-3234-C12231AA20DB}"/>
              </a:ext>
            </a:extLst>
          </p:cNvPr>
          <p:cNvSpPr txBox="1"/>
          <p:nvPr/>
        </p:nvSpPr>
        <p:spPr>
          <a:xfrm>
            <a:off x="4572000" y="1340768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BE" dirty="0"/>
              <a:t>Maintien des bases du projet de 2024 qui ont été validées par les acteurs impliqués (DNF, ministre, DGO4)</a:t>
            </a:r>
          </a:p>
          <a:p>
            <a:pPr>
              <a:buFontTx/>
              <a:buChar char="-"/>
            </a:pPr>
            <a:endParaRPr lang="fr-BE" dirty="0"/>
          </a:p>
          <a:p>
            <a:pPr>
              <a:buFontTx/>
              <a:buChar char="-"/>
            </a:pPr>
            <a:r>
              <a:rPr lang="fr-BE" dirty="0"/>
              <a:t>Réduction à 21 parcelles et diversification de l’habitat</a:t>
            </a:r>
          </a:p>
          <a:p>
            <a:r>
              <a:rPr lang="fr-BE" dirty="0"/>
              <a:t> </a:t>
            </a:r>
          </a:p>
          <a:p>
            <a:pPr>
              <a:buFontTx/>
              <a:buChar char="-"/>
            </a:pPr>
            <a:r>
              <a:rPr lang="fr-BE" dirty="0"/>
              <a:t> 17 Habitations unifamiliales  dont:</a:t>
            </a:r>
          </a:p>
          <a:p>
            <a:pPr lvl="1">
              <a:buFontTx/>
              <a:buChar char="-"/>
            </a:pPr>
            <a:r>
              <a:rPr lang="fr-BE" dirty="0"/>
              <a:t>13 Maisons 4 façades</a:t>
            </a:r>
          </a:p>
          <a:p>
            <a:pPr lvl="1">
              <a:buFontTx/>
              <a:buChar char="-"/>
            </a:pPr>
            <a:r>
              <a:rPr lang="fr-BE" dirty="0"/>
              <a:t>4 maisons semi-mitoyennes</a:t>
            </a:r>
          </a:p>
          <a:p>
            <a:pPr>
              <a:buFontTx/>
              <a:buChar char="-"/>
            </a:pPr>
            <a:r>
              <a:rPr lang="fr-BE" dirty="0"/>
              <a:t>2 unités de 4 appartements</a:t>
            </a:r>
          </a:p>
          <a:p>
            <a:pPr>
              <a:buFontTx/>
              <a:buChar char="-"/>
            </a:pP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639263-4A7C-DFA0-B1A3-86E67FAA6CA6}"/>
              </a:ext>
            </a:extLst>
          </p:cNvPr>
          <p:cNvSpPr txBox="1"/>
          <p:nvPr/>
        </p:nvSpPr>
        <p:spPr>
          <a:xfrm>
            <a:off x="1331640" y="26369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Ajouter plan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5068EB-BC79-BB63-616D-DB70C454D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40509"/>
            <a:ext cx="3385359" cy="444873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</TotalTime>
  <Words>214</Words>
  <Application>Microsoft Office PowerPoint</Application>
  <PresentationFormat>Affichage à l'écran (4:3)</PresentationFormat>
  <Paragraphs>46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Aptos</vt:lpstr>
      <vt:lpstr>Arial</vt:lpstr>
      <vt:lpstr>Tw Cen MT</vt:lpstr>
      <vt:lpstr>Wingdings</vt:lpstr>
      <vt:lpstr>Wingdings 2</vt:lpstr>
      <vt:lpstr>Médian</vt:lpstr>
      <vt:lpstr> Projet d’urbanisation  Avister</vt:lpstr>
      <vt:lpstr>Présentation PowerPoint</vt:lpstr>
      <vt:lpstr>Le périmètre du projet</vt:lpstr>
      <vt:lpstr>Plan cadastral</vt:lpstr>
      <vt:lpstr>Plan de secteur</vt:lpstr>
      <vt:lpstr>Plan de secteur</vt:lpstr>
      <vt:lpstr>Le projet initial ( 1967 )</vt:lpstr>
      <vt:lpstr>Projet 2024</vt:lpstr>
      <vt:lpstr>Nouveau projet 2026</vt:lpstr>
      <vt:lpstr>La situation projetée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d’urbanisation</dc:title>
  <dc:creator>GEOCAD SPRL</dc:creator>
  <cp:lastModifiedBy>Giovanni Rotolo</cp:lastModifiedBy>
  <cp:revision>69</cp:revision>
  <dcterms:created xsi:type="dcterms:W3CDTF">2014-06-23T09:20:23Z</dcterms:created>
  <dcterms:modified xsi:type="dcterms:W3CDTF">2026-07-09T13:08:43Z</dcterms:modified>
</cp:coreProperties>
</file>